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A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04A7F7-ED1D-6D5B-2E04-1C5A0BF5D83C}" v="20" dt="2026-01-13T17:30:30.044"/>
    <p1510:client id="{57A2D380-3FF6-42B1-7EF4-166E42AFD411}" v="9" dt="2026-01-15T17:02:56.2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82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52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16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81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797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051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08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25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73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608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1/19/2026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506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AB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1/19/2026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36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Skyscrapers And Location Icons">
            <a:extLst>
              <a:ext uri="{FF2B5EF4-FFF2-40B4-BE49-F238E27FC236}">
                <a16:creationId xmlns:a16="http://schemas.microsoft.com/office/drawing/2014/main" id="{7A7EB1C8-5217-DEE7-5EC2-FABD851F29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74" b="625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5FAE947-7211-4722-9026-8E874A8AD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944761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68532" y="2523744"/>
            <a:ext cx="5032105" cy="3612122"/>
          </a:xfrm>
        </p:spPr>
        <p:txBody>
          <a:bodyPr anchor="ctr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6100">
                <a:solidFill>
                  <a:srgbClr val="FFFFFF"/>
                </a:solidFill>
                <a:ea typeface="+mj-lt"/>
                <a:cs typeface="+mj-lt"/>
              </a:rPr>
              <a:t>Climate Zone Clustering of World Cities</a:t>
            </a:r>
            <a:endParaRPr lang="en-US" sz="61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81225" y="945687"/>
            <a:ext cx="5019413" cy="10743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Iacob Mihaela Iasmina</a:t>
            </a:r>
          </a:p>
          <a:p>
            <a:pPr algn="r"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Big Data, Year 2</a:t>
            </a:r>
          </a:p>
          <a:p>
            <a:pPr algn="r">
              <a:lnSpc>
                <a:spcPct val="100000"/>
              </a:lnSpc>
            </a:pPr>
            <a:r>
              <a:rPr lang="en-US" sz="1500">
                <a:solidFill>
                  <a:srgbClr val="FFFFFF"/>
                </a:solidFill>
              </a:rPr>
              <a:t>Machine Learning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53E504-CE7A-45E8-9030-0BFDACF83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8532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D35DB-30A1-8427-4D24-6047F2DC2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&amp;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8DBEB-FECB-95F5-E610-5D60BEB19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1850226"/>
            <a:ext cx="11155680" cy="449571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Conclusions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Unsupervised learning can discover meaningful climate zones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Results align with known global climate patterns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Simple models + good features work well</a:t>
            </a:r>
            <a:endParaRPr lang="en-US" dirty="0"/>
          </a:p>
          <a:p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Limitations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Limited to major cities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Short time period (5 years)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Not a replacement for formal climate classifications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Despite its simplicity, the approach produces climate zones that are intuitive and spatially coherent.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728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AB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A083F47-750E-A41F-1E5A-EFB054507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9CA8903-D01D-EDF2-EC36-1FB8427C8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E42FE3-783F-584B-8C1A-7F888CFF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409"/>
            <a:ext cx="7102131" cy="52222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/>
              <a:t>Thank you for your time!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CF33AA8-569A-6274-BBA4-E58E6FC3B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7102129" cy="149279"/>
          </a:xfrm>
          <a:custGeom>
            <a:avLst/>
            <a:gdLst>
              <a:gd name="connsiteX0" fmla="*/ 0 w 7102129"/>
              <a:gd name="connsiteY0" fmla="*/ 0 h 149279"/>
              <a:gd name="connsiteX1" fmla="*/ 7102129 w 7102129"/>
              <a:gd name="connsiteY1" fmla="*/ 0 h 149279"/>
              <a:gd name="connsiteX2" fmla="*/ 7102129 w 7102129"/>
              <a:gd name="connsiteY2" fmla="*/ 149279 h 149279"/>
              <a:gd name="connsiteX3" fmla="*/ 0 w 7102129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2129" h="149279">
                <a:moveTo>
                  <a:pt x="0" y="0"/>
                </a:moveTo>
                <a:lnTo>
                  <a:pt x="7102129" y="0"/>
                </a:lnTo>
                <a:lnTo>
                  <a:pt x="7102129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F6DFD98-DAB6-7C4E-4578-A61344CE6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0883" y="6209135"/>
            <a:ext cx="3072468" cy="45719"/>
          </a:xfrm>
          <a:custGeom>
            <a:avLst/>
            <a:gdLst>
              <a:gd name="connsiteX0" fmla="*/ 0 w 3072468"/>
              <a:gd name="connsiteY0" fmla="*/ 0 h 45719"/>
              <a:gd name="connsiteX1" fmla="*/ 3072468 w 3072468"/>
              <a:gd name="connsiteY1" fmla="*/ 0 h 45719"/>
              <a:gd name="connsiteX2" fmla="*/ 3072468 w 3072468"/>
              <a:gd name="connsiteY2" fmla="*/ 45719 h 45719"/>
              <a:gd name="connsiteX3" fmla="*/ 0 w 3072468"/>
              <a:gd name="connsiteY3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72468" h="45719">
                <a:moveTo>
                  <a:pt x="0" y="0"/>
                </a:moveTo>
                <a:lnTo>
                  <a:pt x="3072468" y="0"/>
                </a:lnTo>
                <a:lnTo>
                  <a:pt x="3072468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69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D34F6-B4D6-E593-6BB7-9BDEA0AA6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344F6-3741-B696-0AA3-873B6C6F4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007108"/>
            <a:ext cx="11155680" cy="43388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Understanding climate similarity between cities is important for:</a:t>
            </a:r>
          </a:p>
          <a:p>
            <a:pPr marL="971550" lvl="1" indent="-285750">
              <a:buFont typeface="Arial"/>
              <a:buChar char="•"/>
            </a:pPr>
            <a:r>
              <a:rPr lang="en-US" sz="1800" dirty="0">
                <a:ea typeface="+mn-lt"/>
                <a:cs typeface="+mn-lt"/>
              </a:rPr>
              <a:t>Urban planning</a:t>
            </a:r>
          </a:p>
          <a:p>
            <a:pPr marL="971550" lvl="1" indent="-285750">
              <a:buFont typeface="Arial"/>
              <a:buChar char="•"/>
            </a:pPr>
            <a:r>
              <a:rPr lang="en-US" sz="1800" dirty="0">
                <a:ea typeface="+mn-lt"/>
                <a:cs typeface="+mn-lt"/>
              </a:rPr>
              <a:t>Climate adaptation</a:t>
            </a:r>
          </a:p>
          <a:p>
            <a:pPr marL="971550" lvl="1" indent="-285750">
              <a:buFont typeface="Arial"/>
              <a:buChar char="•"/>
            </a:pPr>
            <a:r>
              <a:rPr lang="en-US" sz="1800" dirty="0">
                <a:ea typeface="+mn-lt"/>
                <a:cs typeface="+mn-lt"/>
              </a:rPr>
              <a:t>Environmental risk assessment</a:t>
            </a: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Goal: Discover climate zones directly from data.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Instead of using predefined climate classes, this project explores whether unsupervised machine learning can automatically discover climate zones based purely on observed climate features.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211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8615C-3B43-DD41-CAE3-5AFDBB14B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Data 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7F777-45CB-C006-182B-4A75263F0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ea typeface="+mn-lt"/>
                <a:cs typeface="+mn-lt"/>
              </a:rPr>
              <a:t>City locations</a:t>
            </a:r>
            <a:r>
              <a:rPr lang="en-US" sz="2400" dirty="0">
                <a:ea typeface="+mn-lt"/>
                <a:cs typeface="+mn-lt"/>
              </a:rPr>
              <a:t>: Natural Earth (largest world cities)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>
                <a:ea typeface="+mn-lt"/>
                <a:cs typeface="+mn-lt"/>
              </a:rPr>
              <a:t>Climate data</a:t>
            </a:r>
            <a:r>
              <a:rPr lang="en-US" sz="2400" dirty="0">
                <a:ea typeface="+mn-lt"/>
                <a:cs typeface="+mn-lt"/>
              </a:rPr>
              <a:t>: Open-</a:t>
            </a:r>
            <a:r>
              <a:rPr lang="en-US" sz="2400" err="1">
                <a:ea typeface="+mn-lt"/>
                <a:cs typeface="+mn-lt"/>
              </a:rPr>
              <a:t>Meteo</a:t>
            </a:r>
            <a:r>
              <a:rPr lang="en-US" sz="2400" dirty="0">
                <a:ea typeface="+mn-lt"/>
                <a:cs typeface="+mn-lt"/>
              </a:rPr>
              <a:t> Historical Weather API (ERA5-based)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>
                <a:ea typeface="+mn-lt"/>
                <a:cs typeface="+mn-lt"/>
              </a:rPr>
              <a:t>Time period</a:t>
            </a:r>
            <a:r>
              <a:rPr lang="en-US" sz="2400" dirty="0">
                <a:ea typeface="+mn-lt"/>
                <a:cs typeface="+mn-lt"/>
              </a:rPr>
              <a:t>: 2019–2023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>
                <a:ea typeface="+mn-lt"/>
                <a:cs typeface="+mn-lt"/>
              </a:rPr>
              <a:t>Sample</a:t>
            </a:r>
            <a:r>
              <a:rPr lang="en-US" sz="2400" dirty="0">
                <a:ea typeface="+mn-lt"/>
                <a:cs typeface="+mn-lt"/>
              </a:rPr>
              <a:t>: 40 major global cities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36153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16165-AA0C-1408-F53B-08C260088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208" y="2182147"/>
            <a:ext cx="5567681" cy="955041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Feature Engineering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387C1-D0CA-251B-3C69-C08D2F3FC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338" y="2976173"/>
            <a:ext cx="11155680" cy="376732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Daily data was aggregated into climate-like features:</a:t>
            </a:r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Mean annual temperature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Temperature seasonality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Warmest month temperature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Coldest month temperature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Total precipitation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Precipitation seasonality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Wettest &amp; driest month precipitation</a:t>
            </a:r>
            <a:endParaRPr lang="en-US" dirty="0"/>
          </a:p>
          <a:p>
            <a:pPr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This transforms short-term weather data into long-term climate signatures suitable for clustering.</a:t>
            </a:r>
            <a:endParaRPr lang="en-US" dirty="0"/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DB0BC79-A656-B6F8-1422-77EDF7229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3163"/>
            <a:ext cx="12192000" cy="207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625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0812B-1E3B-98D1-2C94-B480502C2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68A10-D603-1A40-0C35-5C964EC65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1871826"/>
            <a:ext cx="11155680" cy="465080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Unsupervised clustering methods: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K-Means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Agglomerative clustering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DBSCAN</a:t>
            </a:r>
            <a:endParaRPr lang="en-US" dirty="0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Preprocessing: Standardization (z-score scaling)</a:t>
            </a:r>
            <a:endParaRPr lang="en-US" dirty="0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Evaluation: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Silhouette score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Davies–Bouldin index</a:t>
            </a:r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Because this is an unsupervised problem, no labels are available. Therefore, internal clustering metrics such as silhouette score and Davies–Bouldin index were used to compare models.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402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66B6-9385-AC70-AD65-A55BBF7FD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Choosing the Number of Clusters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AA3DA-DEDD-4F2E-869C-E43641B4E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4342504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Tested k = 2 to 7</a:t>
            </a:r>
            <a:endParaRPr lang="en-US" dirty="0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Best silhouette score at k = 2, </a:t>
            </a: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because</a:t>
            </a:r>
            <a:r>
              <a:rPr lang="en-US" dirty="0"/>
              <a:t> it </a:t>
            </a:r>
            <a:r>
              <a:rPr lang="en-US" dirty="0">
                <a:ea typeface="+mn-lt"/>
                <a:cs typeface="+mn-lt"/>
              </a:rPr>
              <a:t>provides the best balance between cohesion and separation, so two main climate groups were selected.</a:t>
            </a:r>
            <a:endParaRPr lang="en-US" dirty="0"/>
          </a:p>
        </p:txBody>
      </p:sp>
      <p:pic>
        <p:nvPicPr>
          <p:cNvPr id="4" name="Picture 3" descr="A graph with blue lines and dots&#10;&#10;AI-generated content may be incorrect.">
            <a:extLst>
              <a:ext uri="{FF2B5EF4-FFF2-40B4-BE49-F238E27FC236}">
                <a16:creationId xmlns:a16="http://schemas.microsoft.com/office/drawing/2014/main" id="{860E5CF2-6794-AEBB-E8D9-B6DB09CEF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4329" y="1900798"/>
            <a:ext cx="548640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61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C6984-EFF2-436A-DCE8-D4B407C2B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Model Comparison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8519FE1-FF4F-306C-1578-0C6EEC9CC1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7425713"/>
              </p:ext>
            </p:extLst>
          </p:nvPr>
        </p:nvGraphicFramePr>
        <p:xfrm>
          <a:off x="520700" y="2578100"/>
          <a:ext cx="11156950" cy="14630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2231390">
                  <a:extLst>
                    <a:ext uri="{9D8B030D-6E8A-4147-A177-3AD203B41FA5}">
                      <a16:colId xmlns:a16="http://schemas.microsoft.com/office/drawing/2014/main" val="1268246060"/>
                    </a:ext>
                  </a:extLst>
                </a:gridCol>
                <a:gridCol w="2231390">
                  <a:extLst>
                    <a:ext uri="{9D8B030D-6E8A-4147-A177-3AD203B41FA5}">
                      <a16:colId xmlns:a16="http://schemas.microsoft.com/office/drawing/2014/main" val="3213574198"/>
                    </a:ext>
                  </a:extLst>
                </a:gridCol>
                <a:gridCol w="2231390">
                  <a:extLst>
                    <a:ext uri="{9D8B030D-6E8A-4147-A177-3AD203B41FA5}">
                      <a16:colId xmlns:a16="http://schemas.microsoft.com/office/drawing/2014/main" val="1954731170"/>
                    </a:ext>
                  </a:extLst>
                </a:gridCol>
                <a:gridCol w="2231390">
                  <a:extLst>
                    <a:ext uri="{9D8B030D-6E8A-4147-A177-3AD203B41FA5}">
                      <a16:colId xmlns:a16="http://schemas.microsoft.com/office/drawing/2014/main" val="260650520"/>
                    </a:ext>
                  </a:extLst>
                </a:gridCol>
                <a:gridCol w="2231390">
                  <a:extLst>
                    <a:ext uri="{9D8B030D-6E8A-4147-A177-3AD203B41FA5}">
                      <a16:colId xmlns:a16="http://schemas.microsoft.com/office/drawing/2014/main" val="40702746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Clusters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Silhouette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Davies-Bouldin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49674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>
                        <a:buNone/>
                      </a:pPr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K-Means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0.305945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1.227786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95296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>
                        <a:buNone/>
                      </a:pPr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Agglomerative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0.300383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1.190113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84308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>
                        <a:buNone/>
                      </a:pPr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DBSCAN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-0.023299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buNone/>
                      </a:pPr>
                      <a:r>
                        <a:rPr lang="en-US" dirty="0">
                          <a:effectLst/>
                        </a:rPr>
                        <a:t>2.747958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1801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79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9C2F19-8FC2-4576-A76C-228178053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FCE41-183B-7C2F-200A-DC772F992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0680" y="978408"/>
            <a:ext cx="6181344" cy="1463040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C327C1-BF38-2B67-F455-1DCE73CA7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38" y="407236"/>
            <a:ext cx="4042948" cy="302242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CA7A481-09B7-459B-9BA1-EA1BEB4FC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400" y="508090"/>
            <a:ext cx="619048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map of the world with yellow dots&#10;&#10;AI-generated content may be incorrect.">
            <a:extLst>
              <a:ext uri="{FF2B5EF4-FFF2-40B4-BE49-F238E27FC236}">
                <a16:creationId xmlns:a16="http://schemas.microsoft.com/office/drawing/2014/main" id="{AD02A680-B0F0-82DD-EFAF-33BCB1CE8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67" y="3445038"/>
            <a:ext cx="5220844" cy="290096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E7BB0-3656-A6E7-0DF6-7EDC888B7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3592" y="1917461"/>
            <a:ext cx="6181344" cy="37673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The PCA visualization shows a clear separation between the two clusters in reduced feature space.</a:t>
            </a:r>
            <a:endParaRPr lang="en-US"/>
          </a:p>
          <a:p>
            <a:endParaRPr lang="en-US" dirty="0"/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Cluster 0: tropics &amp; subtropics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Cluster 1: temperate &amp; continental regions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639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A3EB4-6307-C6CD-F68C-36EEF54DF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interpretation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A84B157-2E98-9E0F-B162-CCABC06437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9075895"/>
              </p:ext>
            </p:extLst>
          </p:nvPr>
        </p:nvGraphicFramePr>
        <p:xfrm>
          <a:off x="168088" y="1994646"/>
          <a:ext cx="11861130" cy="2011680"/>
        </p:xfrm>
        <a:graphic>
          <a:graphicData uri="http://schemas.openxmlformats.org/drawingml/2006/table">
            <a:tbl>
              <a:tblPr bandRow="1">
                <a:tableStyleId>{21E4AEA4-8DFA-4A89-87EB-49C32662AFE0}</a:tableStyleId>
              </a:tblPr>
              <a:tblGrid>
                <a:gridCol w="1232756">
                  <a:extLst>
                    <a:ext uri="{9D8B030D-6E8A-4147-A177-3AD203B41FA5}">
                      <a16:colId xmlns:a16="http://schemas.microsoft.com/office/drawing/2014/main" val="1616141499"/>
                    </a:ext>
                  </a:extLst>
                </a:gridCol>
                <a:gridCol w="993913">
                  <a:extLst>
                    <a:ext uri="{9D8B030D-6E8A-4147-A177-3AD203B41FA5}">
                      <a16:colId xmlns:a16="http://schemas.microsoft.com/office/drawing/2014/main" val="2459088695"/>
                    </a:ext>
                  </a:extLst>
                </a:gridCol>
                <a:gridCol w="1532282">
                  <a:extLst>
                    <a:ext uri="{9D8B030D-6E8A-4147-A177-3AD203B41FA5}">
                      <a16:colId xmlns:a16="http://schemas.microsoft.com/office/drawing/2014/main" val="1680592740"/>
                    </a:ext>
                  </a:extLst>
                </a:gridCol>
                <a:gridCol w="1228586">
                  <a:extLst>
                    <a:ext uri="{9D8B030D-6E8A-4147-A177-3AD203B41FA5}">
                      <a16:colId xmlns:a16="http://schemas.microsoft.com/office/drawing/2014/main" val="2003964150"/>
                    </a:ext>
                  </a:extLst>
                </a:gridCol>
                <a:gridCol w="1118151">
                  <a:extLst>
                    <a:ext uri="{9D8B030D-6E8A-4147-A177-3AD203B41FA5}">
                      <a16:colId xmlns:a16="http://schemas.microsoft.com/office/drawing/2014/main" val="326457829"/>
                    </a:ext>
                  </a:extLst>
                </a:gridCol>
                <a:gridCol w="1242389">
                  <a:extLst>
                    <a:ext uri="{9D8B030D-6E8A-4147-A177-3AD203B41FA5}">
                      <a16:colId xmlns:a16="http://schemas.microsoft.com/office/drawing/2014/main" val="1248624450"/>
                    </a:ext>
                  </a:extLst>
                </a:gridCol>
                <a:gridCol w="1868227">
                  <a:extLst>
                    <a:ext uri="{9D8B030D-6E8A-4147-A177-3AD203B41FA5}">
                      <a16:colId xmlns:a16="http://schemas.microsoft.com/office/drawing/2014/main" val="2635824842"/>
                    </a:ext>
                  </a:extLst>
                </a:gridCol>
                <a:gridCol w="1242391">
                  <a:extLst>
                    <a:ext uri="{9D8B030D-6E8A-4147-A177-3AD203B41FA5}">
                      <a16:colId xmlns:a16="http://schemas.microsoft.com/office/drawing/2014/main" val="3714430470"/>
                    </a:ext>
                  </a:extLst>
                </a:gridCol>
                <a:gridCol w="1402435">
                  <a:extLst>
                    <a:ext uri="{9D8B030D-6E8A-4147-A177-3AD203B41FA5}">
                      <a16:colId xmlns:a16="http://schemas.microsoft.com/office/drawing/2014/main" val="32881500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err="1">
                          <a:effectLst/>
                        </a:rPr>
                        <a:t>t_mean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err="1">
                          <a:effectLst/>
                        </a:rPr>
                        <a:t>t_seasonality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err="1">
                          <a:effectLst/>
                        </a:rPr>
                        <a:t>t_warmest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err="1">
                          <a:effectLst/>
                        </a:rPr>
                        <a:t>t_coldest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err="1">
                          <a:effectLst/>
                        </a:rPr>
                        <a:t>prcp_total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err="1">
                          <a:effectLst/>
                        </a:rPr>
                        <a:t>prcp_seasonality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err="1">
                          <a:effectLst/>
                        </a:rPr>
                        <a:t>prcp_wettest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err="1">
                          <a:effectLst/>
                        </a:rPr>
                        <a:t>prcp_driest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6101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err="1">
                          <a:effectLst/>
                        </a:rPr>
                        <a:t>cluster_kmeans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23444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24.97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2.14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27.82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21.38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51.39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2.91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9.64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0.86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7956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15.23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6.83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24.97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5.56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26.94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1.10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4.54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>
                          <a:effectLst/>
                        </a:rPr>
                        <a:t>0.90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830800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1BACD5A-55A5-1D55-2B47-EC3A011F1C78}"/>
              </a:ext>
            </a:extLst>
          </p:cNvPr>
          <p:cNvSpPr txBox="1"/>
          <p:nvPr/>
        </p:nvSpPr>
        <p:spPr>
          <a:xfrm>
            <a:off x="892957" y="4209643"/>
            <a:ext cx="9162699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ea typeface="+mn-lt"/>
                <a:cs typeface="+mn-lt"/>
              </a:rPr>
              <a:t>Cluster 0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Hot, low seasonality, high rainfall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Tropical / subtropical climates</a:t>
            </a:r>
            <a:endParaRPr lang="en-US" dirty="0"/>
          </a:p>
          <a:p>
            <a:pPr marL="285750" indent="-285750"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r>
              <a:rPr lang="en-US" b="1" dirty="0">
                <a:ea typeface="+mn-lt"/>
                <a:cs typeface="+mn-lt"/>
              </a:rPr>
              <a:t>Cluster 1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Cooler, high seasonality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Temperate &amp; continental climates</a:t>
            </a:r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127339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GestaltVTI</vt:lpstr>
      <vt:lpstr>Climate Zone Clustering of World Cities</vt:lpstr>
      <vt:lpstr>Motivation</vt:lpstr>
      <vt:lpstr>Data Sources</vt:lpstr>
      <vt:lpstr>Feature Engineering</vt:lpstr>
      <vt:lpstr>Methods</vt:lpstr>
      <vt:lpstr>Choosing the Number of Clusters</vt:lpstr>
      <vt:lpstr>Model Comparison</vt:lpstr>
      <vt:lpstr>Results</vt:lpstr>
      <vt:lpstr>Cluster interpretation</vt:lpstr>
      <vt:lpstr>Conclusions &amp; Limitations</vt:lpstr>
      <vt:lpstr>Thank you for your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157</cp:revision>
  <dcterms:created xsi:type="dcterms:W3CDTF">2026-01-06T16:06:02Z</dcterms:created>
  <dcterms:modified xsi:type="dcterms:W3CDTF">2026-01-19T15:26:59Z</dcterms:modified>
</cp:coreProperties>
</file>

<file path=docProps/thumbnail.jpeg>
</file>